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48" r:id="rId1"/>
  </p:sldMasterIdLst>
  <p:notesMasterIdLst>
    <p:notesMasterId r:id="rId2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72" r:id="rId10"/>
    <p:sldId id="264" r:id="rId11"/>
    <p:sldId id="266" r:id="rId12"/>
    <p:sldId id="265" r:id="rId13"/>
    <p:sldId id="267" r:id="rId14"/>
    <p:sldId id="271" r:id="rId15"/>
    <p:sldId id="269" r:id="rId16"/>
    <p:sldId id="273" r:id="rId17"/>
    <p:sldId id="275" r:id="rId18"/>
    <p:sldId id="274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5"/>
    <p:restoredTop sz="96959"/>
  </p:normalViewPr>
  <p:slideViewPr>
    <p:cSldViewPr snapToGrid="0" snapToObjects="1">
      <p:cViewPr varScale="1">
        <p:scale>
          <a:sx n="91" d="100"/>
          <a:sy n="91" d="100"/>
        </p:scale>
        <p:origin x="192" y="1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0D5478-14E7-BC40-976F-79632ACE2AAA}" type="datetimeFigureOut">
              <a:rPr lang="en-US" smtClean="0"/>
              <a:t>10/17/21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883164-16A0-2C41-91F1-BE6802CB9A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001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83164-16A0-2C41-91F1-BE6802CB9A7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4635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883164-16A0-2C41-91F1-BE6802CB9A7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6196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6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65689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70503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70165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70458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1579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663792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0453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926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138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644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118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50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154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19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931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580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10/17/21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225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9" r:id="rId1"/>
    <p:sldLayoutId id="2147483950" r:id="rId2"/>
    <p:sldLayoutId id="2147483951" r:id="rId3"/>
    <p:sldLayoutId id="2147483952" r:id="rId4"/>
    <p:sldLayoutId id="2147483953" r:id="rId5"/>
    <p:sldLayoutId id="2147483954" r:id="rId6"/>
    <p:sldLayoutId id="2147483955" r:id="rId7"/>
    <p:sldLayoutId id="2147483956" r:id="rId8"/>
    <p:sldLayoutId id="2147483957" r:id="rId9"/>
    <p:sldLayoutId id="2147483958" r:id="rId10"/>
    <p:sldLayoutId id="2147483959" r:id="rId11"/>
    <p:sldLayoutId id="2147483960" r:id="rId12"/>
    <p:sldLayoutId id="2147483961" r:id="rId13"/>
    <p:sldLayoutId id="2147483962" r:id="rId14"/>
    <p:sldLayoutId id="2147483963" r:id="rId15"/>
    <p:sldLayoutId id="2147483964" r:id="rId16"/>
    <p:sldLayoutId id="214748396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1307-4522-D048-B548-F726E76913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/>
              <a:t>Disaster Tweets Classification Using </a:t>
            </a:r>
            <a:r>
              <a:rPr lang="en-US" sz="4800" b="1" dirty="0" err="1"/>
              <a:t>pySpark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931B8B-9A21-BA42-AE7D-39BE9128F5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CS777 Term project</a:t>
            </a:r>
          </a:p>
          <a:p>
            <a:r>
              <a:rPr lang="en-US" dirty="0"/>
              <a:t>Maryam Asghari</a:t>
            </a:r>
          </a:p>
        </p:txBody>
      </p:sp>
    </p:spTree>
    <p:extLst>
      <p:ext uri="{BB962C8B-B14F-4D97-AF65-F5344CB8AC3E}">
        <p14:creationId xmlns:p14="http://schemas.microsoft.com/office/powerpoint/2010/main" val="3763766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D3C92-BF88-6B41-B07F-3E457CB02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RDD Implementations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61E71-B3CD-3A4E-B6E4-413F919F5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4119445" cy="2283823"/>
          </a:xfrm>
        </p:spPr>
        <p:txBody>
          <a:bodyPr>
            <a:normAutofit fontScale="92500" lnSpcReduction="20000"/>
          </a:bodyPr>
          <a:lstStyle/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Preprocessing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Dictionary of top 10k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Implementation from scratch 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	Logistic regression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	SVM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	3 layers Neural Network</a:t>
            </a:r>
          </a:p>
        </p:txBody>
      </p:sp>
    </p:spTree>
    <p:extLst>
      <p:ext uri="{BB962C8B-B14F-4D97-AF65-F5344CB8AC3E}">
        <p14:creationId xmlns:p14="http://schemas.microsoft.com/office/powerpoint/2010/main" val="2768314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C9DD2-236A-1C4B-AE43-5B05536AC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NLTK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500FEFC-8A03-3148-88C8-119D858AB70E}"/>
              </a:ext>
            </a:extLst>
          </p:cNvPr>
          <p:cNvSpPr txBox="1">
            <a:spLocks/>
          </p:cNvSpPr>
          <p:nvPr/>
        </p:nvSpPr>
        <p:spPr>
          <a:xfrm>
            <a:off x="1154956" y="2603500"/>
            <a:ext cx="9241069" cy="34163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/>
          </a:p>
          <a:p>
            <a:r>
              <a:rPr lang="en-US" dirty="0"/>
              <a:t>Lower case</a:t>
            </a:r>
          </a:p>
          <a:p>
            <a:r>
              <a:rPr lang="en-US" dirty="0"/>
              <a:t>Remove websites and mentions</a:t>
            </a:r>
          </a:p>
          <a:p>
            <a:r>
              <a:rPr lang="en-US" dirty="0"/>
              <a:t>Remove all non letter characters</a:t>
            </a:r>
          </a:p>
          <a:p>
            <a:r>
              <a:rPr lang="en-US" dirty="0"/>
              <a:t>Remove Stop words</a:t>
            </a:r>
          </a:p>
          <a:p>
            <a:r>
              <a:rPr lang="en-US" dirty="0"/>
              <a:t>lemmatize</a:t>
            </a:r>
          </a:p>
          <a:p>
            <a:r>
              <a:rPr lang="en-US" dirty="0"/>
              <a:t>Tokenize</a:t>
            </a:r>
          </a:p>
          <a:p>
            <a:r>
              <a:rPr lang="en-US" dirty="0" err="1"/>
              <a:t>Tf_idf</a:t>
            </a:r>
            <a:endParaRPr lang="en-US" dirty="0"/>
          </a:p>
          <a:p>
            <a:r>
              <a:rPr lang="en-US" dirty="0"/>
              <a:t>Vector of features </a:t>
            </a:r>
          </a:p>
          <a:p>
            <a:r>
              <a:rPr lang="en-US" dirty="0"/>
              <a:t>Split to train and test set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102A13-683F-E547-929D-F55912CD71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2210" y="4465906"/>
            <a:ext cx="661670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365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B6350-835C-CE4F-B475-B74AD851E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Dictionary of 10k words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0661C-3867-F747-ACF4-D656ABF8A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Top words in all Tweets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EF30BE-7A7A-554F-B0AA-2F6776B42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7748" y="2314664"/>
            <a:ext cx="4438316" cy="44307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78F5937-3661-704C-BB3B-B78535A93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9597" y="4096629"/>
            <a:ext cx="530860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031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E8970-7C7F-154D-BCFD-04475AF40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Disaster vs. Non-Disaster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3BEBB8-4400-FF45-96BC-ADDD3512D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364" y="2447094"/>
            <a:ext cx="4103581" cy="41910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BFA0643-1764-B04B-9F4B-E9A24B6505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9731" y="2447094"/>
            <a:ext cx="4103581" cy="419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989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666F6-1544-C14C-8BE1-98D04FD64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4F15F11-A9D4-FA42-8F69-FF5602459E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35"/>
          <a:stretch/>
        </p:blipFill>
        <p:spPr>
          <a:xfrm>
            <a:off x="768545" y="3643532"/>
            <a:ext cx="5111750" cy="225305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92DA6ED-A45C-C248-A6FB-541EAF8140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012" y="2603500"/>
            <a:ext cx="5147371" cy="34163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top 5 words with largest coefficients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E6B445E-95AA-E443-B558-819773EA2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850" y="2603500"/>
            <a:ext cx="51562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7872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2BBC1-434C-EB4D-A11E-BD7187C8B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60487D-1B92-A14C-B607-0193F1E46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0012" y="2225432"/>
            <a:ext cx="5147371" cy="34163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top 5 words with largest coefficients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D053C6-7AEB-8C49-987B-002E05F3F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383" y="2667196"/>
            <a:ext cx="5143500" cy="34671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E1099E3-F423-9344-9A62-0AE985089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012" y="3052398"/>
            <a:ext cx="5016303" cy="2204133"/>
          </a:xfrm>
          <a:prstGeom prst="rect">
            <a:avLst/>
          </a:prstGeom>
        </p:spPr>
      </p:pic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10C8AFD1-36DA-1B4D-B2AE-0F9ED7A18C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4741546"/>
              </p:ext>
            </p:extLst>
          </p:nvPr>
        </p:nvGraphicFramePr>
        <p:xfrm>
          <a:off x="479007" y="5452698"/>
          <a:ext cx="5420084" cy="1016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85071">
                  <a:extLst>
                    <a:ext uri="{9D8B030D-6E8A-4147-A177-3AD203B41FA5}">
                      <a16:colId xmlns:a16="http://schemas.microsoft.com/office/drawing/2014/main" val="2018704753"/>
                    </a:ext>
                  </a:extLst>
                </a:gridCol>
                <a:gridCol w="984738">
                  <a:extLst>
                    <a:ext uri="{9D8B030D-6E8A-4147-A177-3AD203B41FA5}">
                      <a16:colId xmlns:a16="http://schemas.microsoft.com/office/drawing/2014/main" val="2780669229"/>
                    </a:ext>
                  </a:extLst>
                </a:gridCol>
                <a:gridCol w="1406770">
                  <a:extLst>
                    <a:ext uri="{9D8B030D-6E8A-4147-A177-3AD203B41FA5}">
                      <a16:colId xmlns:a16="http://schemas.microsoft.com/office/drawing/2014/main" val="2169670175"/>
                    </a:ext>
                  </a:extLst>
                </a:gridCol>
                <a:gridCol w="1143505">
                  <a:extLst>
                    <a:ext uri="{9D8B030D-6E8A-4147-A177-3AD203B41FA5}">
                      <a16:colId xmlns:a16="http://schemas.microsoft.com/office/drawing/2014/main" val="17425270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2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Dictionary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2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2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Accuracy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2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F1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84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10K Top All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RDD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%79.81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%75.50 </a:t>
                      </a: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3933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10K Top Disaster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RDD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%79.25 </a:t>
                      </a:r>
                      <a:r>
                        <a:rPr lang="en-US" sz="1800" kern="120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cs typeface="Arial" panose="020B0604020202020204" pitchFamily="34" charset="0"/>
                        </a:rPr>
                        <a:t>%74.86 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382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127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B4F59-B5AD-2A4E-B859-67FE50298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with different Gradient Descent Optimizers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B3509BF-2A66-1047-ADB3-2B277E910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4018" y="2331619"/>
            <a:ext cx="5606234" cy="452638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BB0B3FB-DB72-4B40-A64F-476FBD42F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229" y="2331619"/>
            <a:ext cx="5602789" cy="45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140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B4F59-B5AD-2A4E-B859-67FE50298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with different Gradient Descent Optimizers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F1482F9-4201-8F47-9066-8CC9A9A3F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576" y="2447778"/>
            <a:ext cx="5241055" cy="4231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8863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D8193-06AF-2846-8155-FF2BF4F1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 vs. SVM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8571517-2ED9-D748-ACA8-6CECBCC312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3059072"/>
              </p:ext>
            </p:extLst>
          </p:nvPr>
        </p:nvGraphicFramePr>
        <p:xfrm>
          <a:off x="937678" y="2786371"/>
          <a:ext cx="4851204" cy="2880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7068">
                  <a:extLst>
                    <a:ext uri="{9D8B030D-6E8A-4147-A177-3AD203B41FA5}">
                      <a16:colId xmlns:a16="http://schemas.microsoft.com/office/drawing/2014/main" val="3497810992"/>
                    </a:ext>
                  </a:extLst>
                </a:gridCol>
                <a:gridCol w="1617068">
                  <a:extLst>
                    <a:ext uri="{9D8B030D-6E8A-4147-A177-3AD203B41FA5}">
                      <a16:colId xmlns:a16="http://schemas.microsoft.com/office/drawing/2014/main" val="1605898740"/>
                    </a:ext>
                  </a:extLst>
                </a:gridCol>
                <a:gridCol w="1617068">
                  <a:extLst>
                    <a:ext uri="{9D8B030D-6E8A-4147-A177-3AD203B41FA5}">
                      <a16:colId xmlns:a16="http://schemas.microsoft.com/office/drawing/2014/main" val="1703571608"/>
                    </a:ext>
                  </a:extLst>
                </a:gridCol>
              </a:tblGrid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Optimizer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100461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SGD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%79.81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%75.50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9273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Momentum</a:t>
                      </a:r>
                    </a:p>
                    <a:p>
                      <a:pPr algn="ctr"/>
                      <a:r>
                        <a:rPr lang="en-US" dirty="0"/>
                        <a:t>(216 iter)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%80.01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(%80.15)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%75.92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(%76.08)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239170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Nesterov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%79.35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%76.18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62869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%79.95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%75.62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588709"/>
                  </a:ext>
                </a:extLst>
              </a:tr>
              <a:tr h="369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Adagrad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%80.08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%75.78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74415"/>
                  </a:ext>
                </a:extLst>
              </a:tr>
              <a:tr h="369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RMSprop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%79.88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%75.56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520376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136622A-7E7D-9B45-BDF7-AED05E933515}"/>
              </a:ext>
            </a:extLst>
          </p:cNvPr>
          <p:cNvSpPr txBox="1">
            <a:spLocks/>
          </p:cNvSpPr>
          <p:nvPr/>
        </p:nvSpPr>
        <p:spPr>
          <a:xfrm>
            <a:off x="1583716" y="5796860"/>
            <a:ext cx="3559127" cy="40698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Logistic regression , 200 iteration</a:t>
            </a:r>
          </a:p>
        </p:txBody>
      </p:sp>
      <p:graphicFrame>
        <p:nvGraphicFramePr>
          <p:cNvPr id="8" name="Content Placeholder 3">
            <a:extLst>
              <a:ext uri="{FF2B5EF4-FFF2-40B4-BE49-F238E27FC236}">
                <a16:creationId xmlns:a16="http://schemas.microsoft.com/office/drawing/2014/main" id="{D1E66527-367A-9845-8ABA-50781F6684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7017229"/>
              </p:ext>
            </p:extLst>
          </p:nvPr>
        </p:nvGraphicFramePr>
        <p:xfrm>
          <a:off x="6182583" y="2786371"/>
          <a:ext cx="4851204" cy="26156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7068">
                  <a:extLst>
                    <a:ext uri="{9D8B030D-6E8A-4147-A177-3AD203B41FA5}">
                      <a16:colId xmlns:a16="http://schemas.microsoft.com/office/drawing/2014/main" val="3497810992"/>
                    </a:ext>
                  </a:extLst>
                </a:gridCol>
                <a:gridCol w="1617068">
                  <a:extLst>
                    <a:ext uri="{9D8B030D-6E8A-4147-A177-3AD203B41FA5}">
                      <a16:colId xmlns:a16="http://schemas.microsoft.com/office/drawing/2014/main" val="1605898740"/>
                    </a:ext>
                  </a:extLst>
                </a:gridCol>
                <a:gridCol w="1617068">
                  <a:extLst>
                    <a:ext uri="{9D8B030D-6E8A-4147-A177-3AD203B41FA5}">
                      <a16:colId xmlns:a16="http://schemas.microsoft.com/office/drawing/2014/main" val="1703571608"/>
                    </a:ext>
                  </a:extLst>
                </a:gridCol>
              </a:tblGrid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Optimizer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100461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SGD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%76.31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%72.92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9273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Momentum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%75.45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%71.92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239170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Nesterov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%75.31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%71.72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62869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%74.12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%70.27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588709"/>
                  </a:ext>
                </a:extLst>
              </a:tr>
              <a:tr h="369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Adagrad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%73.53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%69.56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74415"/>
                  </a:ext>
                </a:extLst>
              </a:tr>
              <a:tr h="369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RMSprop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%74.06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%70.17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520376"/>
                  </a:ext>
                </a:extLst>
              </a:tr>
            </a:tbl>
          </a:graphicData>
        </a:graphic>
      </p:graphicFrame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525E532-DA39-E245-B7A9-B66F79881E57}"/>
              </a:ext>
            </a:extLst>
          </p:cNvPr>
          <p:cNvSpPr txBox="1">
            <a:spLocks/>
          </p:cNvSpPr>
          <p:nvPr/>
        </p:nvSpPr>
        <p:spPr>
          <a:xfrm>
            <a:off x="6828621" y="5796860"/>
            <a:ext cx="3559127" cy="406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SVM, 200 iteration</a:t>
            </a:r>
          </a:p>
        </p:txBody>
      </p:sp>
    </p:spTree>
    <p:extLst>
      <p:ext uri="{BB962C8B-B14F-4D97-AF65-F5344CB8AC3E}">
        <p14:creationId xmlns:p14="http://schemas.microsoft.com/office/powerpoint/2010/main" val="33121825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D8965-6725-2A48-B248-FFD71D956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 layers Neural Network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7176926-CDBD-9D4D-BBCD-07C1458A4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3434" y="2322146"/>
            <a:ext cx="2820437" cy="26956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2A5706-2159-904B-90F8-4B750D8E2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098" y="5017785"/>
            <a:ext cx="4037427" cy="18004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70E48D7-D68D-E748-BEEA-68FBC0C31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6513" y="3608118"/>
            <a:ext cx="3223064" cy="10393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1F57E8-4695-704F-9DD1-1C185FE36B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3525" y="4749661"/>
            <a:ext cx="3223064" cy="11683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E02C62C-0B8A-AA46-863F-E12C4FE67C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6682" y="2504049"/>
            <a:ext cx="3768518" cy="419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7610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5835B-924C-524B-8AFB-DE1A4C279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84DA91-D2CC-934A-A2DC-9137BE0DA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0"/>
          <a:stretch/>
        </p:blipFill>
        <p:spPr>
          <a:xfrm>
            <a:off x="6731809" y="2475913"/>
            <a:ext cx="5037671" cy="276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786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7246F-E558-D646-B2A4-38CF21422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98BEA-9FA7-884E-B3D6-6DD46A46C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6" y="2603500"/>
            <a:ext cx="9241069" cy="34163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Columns</a:t>
            </a:r>
          </a:p>
          <a:p>
            <a:r>
              <a:rPr lang="en-US" dirty="0"/>
              <a:t>id - a unique identifier for each tweet</a:t>
            </a:r>
          </a:p>
          <a:p>
            <a:r>
              <a:rPr lang="en-US" dirty="0"/>
              <a:t>text - the text of the tweet</a:t>
            </a:r>
          </a:p>
          <a:p>
            <a:r>
              <a:rPr lang="en-US" dirty="0"/>
              <a:t>location - the location the tweet was sent from (may be blank)</a:t>
            </a:r>
          </a:p>
          <a:p>
            <a:r>
              <a:rPr lang="en-US" dirty="0"/>
              <a:t>keyword - a particular keyword from the tweet (may be blank)</a:t>
            </a:r>
          </a:p>
          <a:p>
            <a:r>
              <a:rPr lang="en-US" dirty="0"/>
              <a:t>target - in </a:t>
            </a:r>
            <a:r>
              <a:rPr lang="en-US" dirty="0" err="1"/>
              <a:t>train.csv</a:t>
            </a:r>
            <a:r>
              <a:rPr lang="en-US" dirty="0"/>
              <a:t> only, this denotes whether a tweet is about a real disaster (1) or not (0)</a:t>
            </a:r>
          </a:p>
          <a:p>
            <a:r>
              <a:rPr lang="en-US" dirty="0"/>
              <a:t>Source : https://</a:t>
            </a:r>
            <a:r>
              <a:rPr lang="en-US" dirty="0" err="1"/>
              <a:t>www.kaggle.com</a:t>
            </a:r>
            <a:r>
              <a:rPr lang="en-US" dirty="0"/>
              <a:t>/c/</a:t>
            </a:r>
            <a:r>
              <a:rPr lang="en-US" dirty="0" err="1"/>
              <a:t>nlp</a:t>
            </a:r>
            <a:r>
              <a:rPr lang="en-US" dirty="0"/>
              <a:t>-getting-started/data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563007-FA7B-0343-A853-51B7E1469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1589" y="2445754"/>
            <a:ext cx="5523914" cy="1588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3118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C9DD2-236A-1C4B-AE43-5B05536AC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and Words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6F2331-CCF1-3342-9D24-AD1973344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930" y="2039815"/>
            <a:ext cx="4353487" cy="481818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498382F-7C59-2347-BEE7-E592DA06C0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0849" y="2039814"/>
            <a:ext cx="4380905" cy="481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168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5835B-924C-524B-8AFB-DE1A4C279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FC0241-9115-1947-A150-6B292B2159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6234" y="1195753"/>
            <a:ext cx="3296268" cy="553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970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C9DD2-236A-1C4B-AE43-5B05536AC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UDF and Libraries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500FEFC-8A03-3148-88C8-119D858AB70E}"/>
              </a:ext>
            </a:extLst>
          </p:cNvPr>
          <p:cNvSpPr txBox="1">
            <a:spLocks/>
          </p:cNvSpPr>
          <p:nvPr/>
        </p:nvSpPr>
        <p:spPr>
          <a:xfrm>
            <a:off x="1154956" y="2603500"/>
            <a:ext cx="9241069" cy="34163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endParaRPr lang="en-US" dirty="0"/>
          </a:p>
          <a:p>
            <a:r>
              <a:rPr lang="en-US" dirty="0"/>
              <a:t>Lower case</a:t>
            </a:r>
          </a:p>
          <a:p>
            <a:r>
              <a:rPr lang="en-US" dirty="0"/>
              <a:t>Remove websites and mentions</a:t>
            </a:r>
          </a:p>
          <a:p>
            <a:r>
              <a:rPr lang="en-US" dirty="0"/>
              <a:t>Remove all non letter characters</a:t>
            </a:r>
          </a:p>
          <a:p>
            <a:r>
              <a:rPr lang="en-US" dirty="0"/>
              <a:t>Remove Stop words</a:t>
            </a:r>
          </a:p>
          <a:p>
            <a:r>
              <a:rPr lang="en-US" dirty="0"/>
              <a:t>Tokenize</a:t>
            </a:r>
          </a:p>
          <a:p>
            <a:r>
              <a:rPr lang="en-US" dirty="0" err="1"/>
              <a:t>Tf_idf</a:t>
            </a:r>
            <a:endParaRPr lang="en-US" dirty="0"/>
          </a:p>
          <a:p>
            <a:r>
              <a:rPr lang="en-US" dirty="0"/>
              <a:t>Vector of features </a:t>
            </a:r>
          </a:p>
          <a:p>
            <a:r>
              <a:rPr lang="en-US" dirty="0"/>
              <a:t>Split to train and test set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DA7CA7-FFEA-7D46-8C26-FDF402A48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3253" y="4546600"/>
            <a:ext cx="3200400" cy="1473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2A04B8D-1019-474C-BDE6-1881FBBA582C}"/>
              </a:ext>
            </a:extLst>
          </p:cNvPr>
          <p:cNvSpPr txBox="1"/>
          <p:nvPr/>
        </p:nvSpPr>
        <p:spPr>
          <a:xfrm>
            <a:off x="4076227" y="5962595"/>
            <a:ext cx="4487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Average word count in each group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CDF7F3-84CE-5E4B-8F07-00F0E49B7D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6005" y="1680632"/>
            <a:ext cx="2833205" cy="5074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342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D3C92-BF88-6B41-B07F-3E457CB02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 </a:t>
            </a:r>
            <a:br>
              <a:rPr lang="en-US" dirty="0"/>
            </a:br>
            <a:r>
              <a:rPr lang="en-US" dirty="0"/>
              <a:t>Using ml libraries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B61E71-B3CD-3A4E-B6E4-413F919F5D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Naïve Bayes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Logistic Regression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SVM 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Decision Tree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Random Forest</a:t>
            </a:r>
          </a:p>
          <a:p>
            <a:r>
              <a:rPr lang="en-US" cap="none" dirty="0">
                <a:solidFill>
                  <a:schemeClr val="accent1">
                    <a:lumMod val="75000"/>
                  </a:schemeClr>
                </a:solidFill>
              </a:rPr>
              <a:t>GBT - Gradient Boosted Tree</a:t>
            </a:r>
          </a:p>
        </p:txBody>
      </p:sp>
    </p:spTree>
    <p:extLst>
      <p:ext uri="{BB962C8B-B14F-4D97-AF65-F5344CB8AC3E}">
        <p14:creationId xmlns:p14="http://schemas.microsoft.com/office/powerpoint/2010/main" val="329614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F4B55-7C76-1D40-AB90-F7E36A0CA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Using Pyspark Libraries for Classification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BDC326F-B4EA-4B40-B22C-392D73EC09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3892774"/>
              </p:ext>
            </p:extLst>
          </p:nvPr>
        </p:nvGraphicFramePr>
        <p:xfrm>
          <a:off x="801858" y="2912990"/>
          <a:ext cx="10607044" cy="25958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166425">
                  <a:extLst>
                    <a:ext uri="{9D8B030D-6E8A-4147-A177-3AD203B41FA5}">
                      <a16:colId xmlns:a16="http://schemas.microsoft.com/office/drawing/2014/main" val="569269130"/>
                    </a:ext>
                  </a:extLst>
                </a:gridCol>
                <a:gridCol w="864159">
                  <a:extLst>
                    <a:ext uri="{9D8B030D-6E8A-4147-A177-3AD203B41FA5}">
                      <a16:colId xmlns:a16="http://schemas.microsoft.com/office/drawing/2014/main" val="2494672952"/>
                    </a:ext>
                  </a:extLst>
                </a:gridCol>
                <a:gridCol w="1515292">
                  <a:extLst>
                    <a:ext uri="{9D8B030D-6E8A-4147-A177-3AD203B41FA5}">
                      <a16:colId xmlns:a16="http://schemas.microsoft.com/office/drawing/2014/main" val="2018704753"/>
                    </a:ext>
                  </a:extLst>
                </a:gridCol>
                <a:gridCol w="1515292">
                  <a:extLst>
                    <a:ext uri="{9D8B030D-6E8A-4147-A177-3AD203B41FA5}">
                      <a16:colId xmlns:a16="http://schemas.microsoft.com/office/drawing/2014/main" val="2780669229"/>
                    </a:ext>
                  </a:extLst>
                </a:gridCol>
                <a:gridCol w="1515292">
                  <a:extLst>
                    <a:ext uri="{9D8B030D-6E8A-4147-A177-3AD203B41FA5}">
                      <a16:colId xmlns:a16="http://schemas.microsoft.com/office/drawing/2014/main" val="2169670175"/>
                    </a:ext>
                  </a:extLst>
                </a:gridCol>
                <a:gridCol w="1515292">
                  <a:extLst>
                    <a:ext uri="{9D8B030D-6E8A-4147-A177-3AD203B41FA5}">
                      <a16:colId xmlns:a16="http://schemas.microsoft.com/office/drawing/2014/main" val="1742527048"/>
                    </a:ext>
                  </a:extLst>
                </a:gridCol>
                <a:gridCol w="1515292">
                  <a:extLst>
                    <a:ext uri="{9D8B030D-6E8A-4147-A177-3AD203B41FA5}">
                      <a16:colId xmlns:a16="http://schemas.microsoft.com/office/drawing/2014/main" val="307277337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Classifier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Lib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Accuracy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F1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Train 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Test T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0284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Logistic Regression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Ml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dataframe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%79.16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%78.2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6.698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0.0311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739336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SVM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Ml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dataframe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%78.02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%77.60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44.4904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0.0226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8382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Naïve Bayes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Ml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dataframe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%78.41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%78.4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4.5829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0.0354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87420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Decision Tree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Ml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dataframe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%60.62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%49.9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12.4768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0.0373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8002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Random Forest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Ml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dataframe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%62.09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%52.30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5.03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0.037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01641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GBT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Ml 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dataframe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%73.45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%71.5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39.57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0.0539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394121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0222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6DAB5-DFA4-6D48-9680-D031A82BA4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regularization parameter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B15247C-1300-2D4F-9CBD-88709D2BA2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7952400"/>
              </p:ext>
            </p:extLst>
          </p:nvPr>
        </p:nvGraphicFramePr>
        <p:xfrm>
          <a:off x="937679" y="2941124"/>
          <a:ext cx="4851204" cy="2880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7068">
                  <a:extLst>
                    <a:ext uri="{9D8B030D-6E8A-4147-A177-3AD203B41FA5}">
                      <a16:colId xmlns:a16="http://schemas.microsoft.com/office/drawing/2014/main" val="3497810992"/>
                    </a:ext>
                  </a:extLst>
                </a:gridCol>
                <a:gridCol w="1617068">
                  <a:extLst>
                    <a:ext uri="{9D8B030D-6E8A-4147-A177-3AD203B41FA5}">
                      <a16:colId xmlns:a16="http://schemas.microsoft.com/office/drawing/2014/main" val="1605898740"/>
                    </a:ext>
                  </a:extLst>
                </a:gridCol>
                <a:gridCol w="1617068">
                  <a:extLst>
                    <a:ext uri="{9D8B030D-6E8A-4147-A177-3AD203B41FA5}">
                      <a16:colId xmlns:a16="http://schemas.microsoft.com/office/drawing/2014/main" val="1703571608"/>
                    </a:ext>
                  </a:extLst>
                </a:gridCol>
              </a:tblGrid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Reg 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100461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%74.56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%774.53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9273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%75.81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%75.71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239170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%77.57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%77.39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62869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%77.82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%77.47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588709"/>
                  </a:ext>
                </a:extLst>
              </a:tr>
              <a:tr h="36998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%78.38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%77.45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74415"/>
                  </a:ext>
                </a:extLst>
              </a:tr>
              <a:tr h="369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%65.60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%57.65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520376"/>
                  </a:ext>
                </a:extLst>
              </a:tr>
            </a:tbl>
          </a:graphicData>
        </a:graphic>
      </p:graphicFrame>
      <p:graphicFrame>
        <p:nvGraphicFramePr>
          <p:cNvPr id="5" name="Content Placeholder 3">
            <a:extLst>
              <a:ext uri="{FF2B5EF4-FFF2-40B4-BE49-F238E27FC236}">
                <a16:creationId xmlns:a16="http://schemas.microsoft.com/office/drawing/2014/main" id="{41DD0854-7210-3047-AE97-EA05595542E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745032"/>
              </p:ext>
            </p:extLst>
          </p:nvPr>
        </p:nvGraphicFramePr>
        <p:xfrm>
          <a:off x="6281057" y="2941124"/>
          <a:ext cx="4851204" cy="28805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7068">
                  <a:extLst>
                    <a:ext uri="{9D8B030D-6E8A-4147-A177-3AD203B41FA5}">
                      <a16:colId xmlns:a16="http://schemas.microsoft.com/office/drawing/2014/main" val="3497810992"/>
                    </a:ext>
                  </a:extLst>
                </a:gridCol>
                <a:gridCol w="1617068">
                  <a:extLst>
                    <a:ext uri="{9D8B030D-6E8A-4147-A177-3AD203B41FA5}">
                      <a16:colId xmlns:a16="http://schemas.microsoft.com/office/drawing/2014/main" val="1605898740"/>
                    </a:ext>
                  </a:extLst>
                </a:gridCol>
                <a:gridCol w="1617068">
                  <a:extLst>
                    <a:ext uri="{9D8B030D-6E8A-4147-A177-3AD203B41FA5}">
                      <a16:colId xmlns:a16="http://schemas.microsoft.com/office/drawing/2014/main" val="1703571608"/>
                    </a:ext>
                  </a:extLst>
                </a:gridCol>
              </a:tblGrid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Reg parameter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0100461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%76.31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%76.19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9273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%76.31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%76.2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239170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%76.25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%76.14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62869"/>
                  </a:ext>
                </a:extLst>
              </a:tr>
              <a:tr h="37512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%77.22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%77.09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0588709"/>
                  </a:ext>
                </a:extLst>
              </a:tr>
              <a:tr h="369989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%77.73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%77.51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74415"/>
                  </a:ext>
                </a:extLst>
              </a:tr>
              <a:tr h="36998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%60.91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%48.20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84520376"/>
                  </a:ext>
                </a:extLst>
              </a:tr>
            </a:tbl>
          </a:graphicData>
        </a:graphic>
      </p:graphicFrame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4882E3-5466-7B41-B9AB-2CFD04A1E71B}"/>
              </a:ext>
            </a:extLst>
          </p:cNvPr>
          <p:cNvSpPr txBox="1">
            <a:spLocks/>
          </p:cNvSpPr>
          <p:nvPr/>
        </p:nvSpPr>
        <p:spPr>
          <a:xfrm>
            <a:off x="2217465" y="5965680"/>
            <a:ext cx="2291631" cy="406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Logistic regression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106B512-A204-2643-8A44-4DEDB96B0B13}"/>
              </a:ext>
            </a:extLst>
          </p:cNvPr>
          <p:cNvSpPr txBox="1">
            <a:spLocks/>
          </p:cNvSpPr>
          <p:nvPr/>
        </p:nvSpPr>
        <p:spPr>
          <a:xfrm>
            <a:off x="7560843" y="5965680"/>
            <a:ext cx="2291631" cy="4069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SVM</a:t>
            </a:r>
          </a:p>
        </p:txBody>
      </p:sp>
    </p:spTree>
    <p:extLst>
      <p:ext uri="{BB962C8B-B14F-4D97-AF65-F5344CB8AC3E}">
        <p14:creationId xmlns:p14="http://schemas.microsoft.com/office/powerpoint/2010/main" val="34376843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{6A4CF99A-AF96-5B44-A4D4-E6E2061B1854}tf10001076</Template>
  <TotalTime>571</TotalTime>
  <Words>515</Words>
  <Application>Microsoft Macintosh PowerPoint</Application>
  <PresentationFormat>Widescreen</PresentationFormat>
  <Paragraphs>221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Wingdings 3</vt:lpstr>
      <vt:lpstr>Ion Boardroom</vt:lpstr>
      <vt:lpstr>Disaster Tweets Classification Using pySpark</vt:lpstr>
      <vt:lpstr>Dataset</vt:lpstr>
      <vt:lpstr>Dataset</vt:lpstr>
      <vt:lpstr>Character and Words</vt:lpstr>
      <vt:lpstr>Preprocessing</vt:lpstr>
      <vt:lpstr>Using UDF and Libraries</vt:lpstr>
      <vt:lpstr>Classification  Using ml libraries</vt:lpstr>
      <vt:lpstr>Using Pyspark Libraries for Classification </vt:lpstr>
      <vt:lpstr>Different regularization parameter</vt:lpstr>
      <vt:lpstr>RDD Implementations</vt:lpstr>
      <vt:lpstr>Using NLTK </vt:lpstr>
      <vt:lpstr>Dictionary of 10k words </vt:lpstr>
      <vt:lpstr>Disaster vs. Non-Disaster</vt:lpstr>
      <vt:lpstr>SVM</vt:lpstr>
      <vt:lpstr>Logistic Regression</vt:lpstr>
      <vt:lpstr>Logistic Regression with different Gradient Descent Optimizers</vt:lpstr>
      <vt:lpstr>SVM with different Gradient Descent Optimizers</vt:lpstr>
      <vt:lpstr>Logistic Regression vs. SVM </vt:lpstr>
      <vt:lpstr>3 layers Neural Network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Disaster Tweets Classification Using pySpark</dc:title>
  <dc:creator>Microsoft Office User</dc:creator>
  <cp:lastModifiedBy>Microsoft Office User</cp:lastModifiedBy>
  <cp:revision>21</cp:revision>
  <dcterms:created xsi:type="dcterms:W3CDTF">2021-10-17T18:32:02Z</dcterms:created>
  <dcterms:modified xsi:type="dcterms:W3CDTF">2021-10-18T04:03:23Z</dcterms:modified>
</cp:coreProperties>
</file>

<file path=docProps/thumbnail.jpeg>
</file>